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9" r:id="rId3"/>
    <p:sldId id="320" r:id="rId5"/>
    <p:sldId id="321" r:id="rId6"/>
    <p:sldId id="277" r:id="rId7"/>
    <p:sldId id="310" r:id="rId8"/>
    <p:sldId id="322" r:id="rId9"/>
    <p:sldId id="306" r:id="rId10"/>
    <p:sldId id="304" r:id="rId11"/>
    <p:sldId id="278" r:id="rId12"/>
    <p:sldId id="305" r:id="rId13"/>
    <p:sldId id="323" r:id="rId14"/>
    <p:sldId id="280" r:id="rId15"/>
    <p:sldId id="281" r:id="rId16"/>
    <p:sldId id="282" r:id="rId17"/>
    <p:sldId id="324" r:id="rId18"/>
    <p:sldId id="300" r:id="rId19"/>
    <p:sldId id="287" r:id="rId20"/>
    <p:sldId id="325" r:id="rId21"/>
    <p:sldId id="307" r:id="rId22"/>
    <p:sldId id="290" r:id="rId23"/>
    <p:sldId id="286" r:id="rId24"/>
    <p:sldId id="326" r:id="rId25"/>
    <p:sldId id="279" r:id="rId26"/>
    <p:sldId id="289" r:id="rId27"/>
    <p:sldId id="327" r:id="rId28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pos="39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梦南 徐" initials="梦南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3AE"/>
    <a:srgbClr val="C648FF"/>
    <a:srgbClr val="8356FF"/>
    <a:srgbClr val="2E6C93"/>
    <a:srgbClr val="0B4166"/>
    <a:srgbClr val="E5E5E5"/>
    <a:srgbClr val="539CC9"/>
    <a:srgbClr val="9FBCCD"/>
    <a:srgbClr val="CDD1D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270" autoAdjust="0"/>
  </p:normalViewPr>
  <p:slideViewPr>
    <p:cSldViewPr snapToGrid="0">
      <p:cViewPr>
        <p:scale>
          <a:sx n="50" d="100"/>
          <a:sy n="50" d="100"/>
        </p:scale>
        <p:origin x="1349" y="840"/>
      </p:cViewPr>
      <p:guideLst>
        <p:guide orient="horz" pos="2115"/>
        <p:guide pos="846"/>
        <p:guide pos="39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11328-E932-4978-B593-20E8920056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273387" y="666750"/>
            <a:ext cx="11645227" cy="5823166"/>
          </a:xfrm>
          <a:custGeom>
            <a:avLst/>
            <a:gdLst>
              <a:gd name="connsiteX0" fmla="*/ 167902 w 11158779"/>
              <a:gd name="connsiteY0" fmla="*/ 0 h 5866108"/>
              <a:gd name="connsiteX1" fmla="*/ 10990877 w 11158779"/>
              <a:gd name="connsiteY1" fmla="*/ 0 h 5866108"/>
              <a:gd name="connsiteX2" fmla="*/ 11158779 w 11158779"/>
              <a:gd name="connsiteY2" fmla="*/ 167902 h 5866108"/>
              <a:gd name="connsiteX3" fmla="*/ 11158779 w 11158779"/>
              <a:gd name="connsiteY3" fmla="*/ 371959 h 5866108"/>
              <a:gd name="connsiteX4" fmla="*/ 11158779 w 11158779"/>
              <a:gd name="connsiteY4" fmla="*/ 839488 h 5866108"/>
              <a:gd name="connsiteX5" fmla="*/ 11158779 w 11158779"/>
              <a:gd name="connsiteY5" fmla="*/ 5026620 h 5866108"/>
              <a:gd name="connsiteX6" fmla="*/ 11158779 w 11158779"/>
              <a:gd name="connsiteY6" fmla="*/ 5222929 h 5866108"/>
              <a:gd name="connsiteX7" fmla="*/ 11158779 w 11158779"/>
              <a:gd name="connsiteY7" fmla="*/ 5698206 h 5866108"/>
              <a:gd name="connsiteX8" fmla="*/ 10990877 w 11158779"/>
              <a:gd name="connsiteY8" fmla="*/ 5866108 h 5866108"/>
              <a:gd name="connsiteX9" fmla="*/ 167902 w 11158779"/>
              <a:gd name="connsiteY9" fmla="*/ 5866108 h 5866108"/>
              <a:gd name="connsiteX10" fmla="*/ 0 w 11158779"/>
              <a:gd name="connsiteY10" fmla="*/ 5698206 h 5866108"/>
              <a:gd name="connsiteX11" fmla="*/ 0 w 11158779"/>
              <a:gd name="connsiteY11" fmla="*/ 5026620 h 5866108"/>
              <a:gd name="connsiteX12" fmla="*/ 0 w 11158779"/>
              <a:gd name="connsiteY12" fmla="*/ 5026619 h 5866108"/>
              <a:gd name="connsiteX13" fmla="*/ 0 w 11158779"/>
              <a:gd name="connsiteY13" fmla="*/ 839488 h 5866108"/>
              <a:gd name="connsiteX14" fmla="*/ 0 w 11158779"/>
              <a:gd name="connsiteY14" fmla="*/ 371959 h 5866108"/>
              <a:gd name="connsiteX15" fmla="*/ 0 w 11158779"/>
              <a:gd name="connsiteY15" fmla="*/ 167902 h 5866108"/>
              <a:gd name="connsiteX16" fmla="*/ 167902 w 11158779"/>
              <a:gd name="connsiteY16" fmla="*/ 0 h 586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58779" h="5866108">
                <a:moveTo>
                  <a:pt x="167902" y="0"/>
                </a:moveTo>
                <a:lnTo>
                  <a:pt x="10990877" y="0"/>
                </a:lnTo>
                <a:cubicBezTo>
                  <a:pt x="11083607" y="0"/>
                  <a:pt x="11158779" y="75172"/>
                  <a:pt x="11158779" y="167902"/>
                </a:cubicBezTo>
                <a:lnTo>
                  <a:pt x="11158779" y="371959"/>
                </a:lnTo>
                <a:lnTo>
                  <a:pt x="11158779" y="839488"/>
                </a:lnTo>
                <a:lnTo>
                  <a:pt x="11158779" y="5026620"/>
                </a:lnTo>
                <a:lnTo>
                  <a:pt x="11158779" y="5222929"/>
                </a:lnTo>
                <a:lnTo>
                  <a:pt x="11158779" y="5698206"/>
                </a:lnTo>
                <a:cubicBezTo>
                  <a:pt x="11158779" y="5790936"/>
                  <a:pt x="11083607" y="5866108"/>
                  <a:pt x="10990877" y="5866108"/>
                </a:cubicBezTo>
                <a:lnTo>
                  <a:pt x="167902" y="5866108"/>
                </a:lnTo>
                <a:cubicBezTo>
                  <a:pt x="75172" y="5866108"/>
                  <a:pt x="0" y="5790936"/>
                  <a:pt x="0" y="5698206"/>
                </a:cubicBezTo>
                <a:lnTo>
                  <a:pt x="0" y="5026620"/>
                </a:lnTo>
                <a:lnTo>
                  <a:pt x="0" y="5026619"/>
                </a:lnTo>
                <a:lnTo>
                  <a:pt x="0" y="839488"/>
                </a:lnTo>
                <a:lnTo>
                  <a:pt x="0" y="371959"/>
                </a:lnTo>
                <a:lnTo>
                  <a:pt x="0" y="167902"/>
                </a:lnTo>
                <a:cubicBezTo>
                  <a:pt x="0" y="75172"/>
                  <a:pt x="75172" y="0"/>
                  <a:pt x="16790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7F3C-2297-4CA8-A8D7-F70F3ED471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59C5-9F40-473F-9769-E23611020E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10.png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20729" r="31340" b="1715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0822" y="1471952"/>
            <a:ext cx="46987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食品安全</a:t>
            </a:r>
            <a:endParaRPr lang="en-US" altLang="zh-CN" sz="8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4C3A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  <a:p>
            <a:pPr algn="ctr"/>
            <a:r>
              <a:rPr lang="zh-CN" alt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主题班会</a:t>
            </a:r>
            <a:endParaRPr lang="zh-CN" altLang="en-US" sz="8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4C3A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sp>
        <p:nvSpPr>
          <p:cNvPr id="33" name="矩形: 圆角 10"/>
          <p:cNvSpPr/>
          <p:nvPr/>
        </p:nvSpPr>
        <p:spPr>
          <a:xfrm>
            <a:off x="4230803" y="4493580"/>
            <a:ext cx="3960000" cy="432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民以食为天 食以安为先</a:t>
            </a:r>
            <a:endParaRPr lang="zh-CN" altLang="en-US" sz="22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02460" y="899466"/>
            <a:ext cx="3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—FOOD SAFETY—</a:t>
            </a:r>
            <a:endParaRPr lang="zh-CN" altLang="en-US" sz="2400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684015" y="101730"/>
            <a:ext cx="1393515" cy="222244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353136" y="546878"/>
            <a:ext cx="2173107" cy="333534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2214550"/>
            <a:ext cx="12210880" cy="4643451"/>
            <a:chOff x="0" y="2214550"/>
            <a:chExt cx="12210880" cy="464345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638630" y="4707541"/>
              <a:ext cx="3396955" cy="215046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>
              <a:fillRect/>
            </a:stretch>
          </p:blipFill>
          <p:spPr>
            <a:xfrm>
              <a:off x="8294449" y="2214550"/>
              <a:ext cx="3916431" cy="464345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>
              <a:fillRect/>
            </a:stretch>
          </p:blipFill>
          <p:spPr>
            <a:xfrm>
              <a:off x="0" y="2260597"/>
              <a:ext cx="4375594" cy="45974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467397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5636" y="1778592"/>
            <a:ext cx="6320564" cy="1728565"/>
            <a:chOff x="5154301" y="1776936"/>
            <a:chExt cx="6320564" cy="1728565"/>
          </a:xfrm>
        </p:grpSpPr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5154301" y="2396355"/>
              <a:ext cx="3061070" cy="102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危害度：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★★★★☆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  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公众喜欢度：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关键词：硫酸亚铁 明矾 垃圾堆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0" name="Text Box 3"/>
            <p:cNvSpPr txBox="1">
              <a:spLocks noChangeArrowheads="1"/>
            </p:cNvSpPr>
            <p:nvPr/>
          </p:nvSpPr>
          <p:spPr bwMode="auto">
            <a:xfrm>
              <a:off x="8413795" y="2158466"/>
              <a:ext cx="3061070" cy="13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化工用硫酸亚铁染黑豆腐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臭豆腐作坊竟然藏在垃圾堆后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化学毒剂“催生”臭豆腐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用明矾制作臭豆腐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5154301" y="1776936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臭豆腐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12936" y="4209955"/>
            <a:ext cx="6320564" cy="1683570"/>
            <a:chOff x="5154301" y="4078751"/>
            <a:chExt cx="6320564" cy="1683570"/>
          </a:xfrm>
        </p:grpSpPr>
        <p:sp>
          <p:nvSpPr>
            <p:cNvPr id="45" name="Text Box 3"/>
            <p:cNvSpPr txBox="1">
              <a:spLocks noChangeArrowheads="1"/>
            </p:cNvSpPr>
            <p:nvPr/>
          </p:nvSpPr>
          <p:spPr bwMode="auto">
            <a:xfrm>
              <a:off x="5154301" y="4670211"/>
              <a:ext cx="3229514" cy="102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危害度：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★★☆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公众喜欢度：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★★★★★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关键词：猪肉瘤 血脖肉 死猪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8413795" y="4415286"/>
              <a:ext cx="3061070" cy="13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无良商贩用猪肉瘤配做包子馅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长沙包子铺挂狗头卖臭包子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咸菜包子里吃出塑料纸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黑心店主超低价收购死猪做包子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5154301" y="4078751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包子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703748" y="123096"/>
            <a:ext cx="2980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02.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街边小吃大揭秘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3" y="3290541"/>
            <a:ext cx="2885268" cy="28852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79" y="1267398"/>
            <a:ext cx="3947945" cy="2631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05557" y="1274232"/>
            <a:ext cx="6535764" cy="2944003"/>
            <a:chOff x="3375690" y="1474396"/>
            <a:chExt cx="6535764" cy="2944003"/>
          </a:xfrm>
        </p:grpSpPr>
        <p:sp>
          <p:nvSpPr>
            <p:cNvPr id="21" name="文本框 20"/>
            <p:cNvSpPr txBox="1"/>
            <p:nvPr/>
          </p:nvSpPr>
          <p:spPr>
            <a:xfrm>
              <a:off x="3375690" y="2385684"/>
              <a:ext cx="65357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垃圾食品及危害</a:t>
              </a:r>
              <a:endPara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325625" y="3713526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+mj-ea"/>
                  <a:ea typeface="+mj-ea"/>
                </a:rPr>
                <a:t>PART 03</a:t>
              </a:r>
              <a:endParaRPr lang="en-US" altLang="zh-CN" sz="32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33887" y="1586178"/>
            <a:ext cx="4955203" cy="1083669"/>
            <a:chOff x="1233887" y="1738578"/>
            <a:chExt cx="4955203" cy="1083669"/>
          </a:xfrm>
        </p:grpSpPr>
        <p:sp>
          <p:nvSpPr>
            <p:cNvPr id="88" name="Rectangle 4"/>
            <p:cNvSpPr>
              <a:spLocks noChangeArrowheads="1"/>
            </p:cNvSpPr>
            <p:nvPr/>
          </p:nvSpPr>
          <p:spPr bwMode="auto">
            <a:xfrm>
              <a:off x="1233887" y="2452915"/>
              <a:ext cx="495520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导致心血管疾病；含致癌物质；破坏维生素。   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1334302" y="1738578"/>
              <a:ext cx="648000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3" name="矩形: 圆角 32"/>
            <p:cNvSpPr/>
            <p:nvPr/>
          </p:nvSpPr>
          <p:spPr>
            <a:xfrm>
              <a:off x="2088502" y="1738578"/>
              <a:ext cx="2053107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油炸食品 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33887" y="3060600"/>
            <a:ext cx="4621778" cy="1044083"/>
            <a:chOff x="1233887" y="3213000"/>
            <a:chExt cx="4621778" cy="1044083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1233887" y="3887751"/>
              <a:ext cx="46217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导致高血压，肾负担过重，导致鼻咽癌等。 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>
              <a:off x="1334302" y="3213000"/>
              <a:ext cx="648000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2088502" y="3213000"/>
              <a:ext cx="2053107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腌制类食品 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33887" y="4680102"/>
            <a:ext cx="4390946" cy="1026621"/>
            <a:chOff x="1233887" y="4832502"/>
            <a:chExt cx="4390946" cy="1026621"/>
          </a:xfrm>
        </p:grpSpPr>
        <p:sp>
          <p:nvSpPr>
            <p:cNvPr id="40" name="Rectangle 4"/>
            <p:cNvSpPr>
              <a:spLocks noChangeArrowheads="1"/>
            </p:cNvSpPr>
            <p:nvPr/>
          </p:nvSpPr>
          <p:spPr bwMode="auto">
            <a:xfrm>
              <a:off x="1233887" y="5489791"/>
              <a:ext cx="43909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含致癌物质：亚硝酸盐；含大量防腐剂。 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1" name="矩形: 圆角 40"/>
            <p:cNvSpPr/>
            <p:nvPr/>
          </p:nvSpPr>
          <p:spPr>
            <a:xfrm>
              <a:off x="1334302" y="4832502"/>
              <a:ext cx="648000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2" name="矩形: 圆角 41"/>
            <p:cNvSpPr/>
            <p:nvPr/>
          </p:nvSpPr>
          <p:spPr>
            <a:xfrm>
              <a:off x="2088502" y="4832502"/>
              <a:ext cx="2053107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加工类肉食 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91382" y="1586178"/>
            <a:ext cx="4521837" cy="1334182"/>
            <a:chOff x="6577963" y="1522578"/>
            <a:chExt cx="4521837" cy="1334182"/>
          </a:xfrm>
        </p:grpSpPr>
        <p:sp>
          <p:nvSpPr>
            <p:cNvPr id="44" name="Rectangle 4"/>
            <p:cNvSpPr>
              <a:spLocks noChangeArrowheads="1"/>
            </p:cNvSpPr>
            <p:nvPr/>
          </p:nvSpPr>
          <p:spPr bwMode="auto">
            <a:xfrm>
              <a:off x="6577963" y="1976839"/>
              <a:ext cx="4521837" cy="879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食用香精和色素过多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,</a:t>
              </a: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严重破坏维生素；营养成分低。 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6604802" y="1522578"/>
              <a:ext cx="648000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7359002" y="1522578"/>
              <a:ext cx="2053107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饼干类食品 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18221" y="3205163"/>
            <a:ext cx="4494998" cy="1382841"/>
            <a:chOff x="6604802" y="2319327"/>
            <a:chExt cx="4494998" cy="1382841"/>
          </a:xfrm>
        </p:grpSpPr>
        <p:sp>
          <p:nvSpPr>
            <p:cNvPr id="48" name="Rectangle 4"/>
            <p:cNvSpPr>
              <a:spLocks noChangeArrowheads="1"/>
            </p:cNvSpPr>
            <p:nvPr/>
          </p:nvSpPr>
          <p:spPr bwMode="auto">
            <a:xfrm>
              <a:off x="6604802" y="2822247"/>
              <a:ext cx="4494998" cy="879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含磷酸、碳酸，会带走体内大量的钙；含糖量过高。 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9" name="矩形: 圆角 48"/>
            <p:cNvSpPr/>
            <p:nvPr/>
          </p:nvSpPr>
          <p:spPr>
            <a:xfrm>
              <a:off x="6604802" y="2319327"/>
              <a:ext cx="648000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0" name="矩形: 圆角 49"/>
            <p:cNvSpPr/>
            <p:nvPr/>
          </p:nvSpPr>
          <p:spPr>
            <a:xfrm>
              <a:off x="7359002" y="2319327"/>
              <a:ext cx="2053107" cy="43200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汽水可乐类</a:t>
              </a:r>
              <a:endPara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703748" y="123096"/>
            <a:ext cx="2970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03.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垃圾食品及危害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88" y="3637163"/>
            <a:ext cx="2839925" cy="2839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721102" y="1903678"/>
            <a:ext cx="6694965" cy="3618996"/>
            <a:chOff x="1122893" y="1776678"/>
            <a:chExt cx="8777537" cy="3618996"/>
          </a:xfrm>
        </p:grpSpPr>
        <p:grpSp>
          <p:nvGrpSpPr>
            <p:cNvPr id="2" name="组合 1"/>
            <p:cNvGrpSpPr/>
            <p:nvPr/>
          </p:nvGrpSpPr>
          <p:grpSpPr>
            <a:xfrm>
              <a:off x="1122893" y="1776678"/>
              <a:ext cx="7161710" cy="432000"/>
              <a:chOff x="1122893" y="1776678"/>
              <a:chExt cx="7161710" cy="432000"/>
            </a:xfrm>
          </p:grpSpPr>
          <p:sp>
            <p:nvSpPr>
              <p:cNvPr id="33" name="Rectangle 4"/>
              <p:cNvSpPr>
                <a:spLocks noChangeArrowheads="1"/>
              </p:cNvSpPr>
              <p:nvPr/>
            </p:nvSpPr>
            <p:spPr bwMode="auto">
              <a:xfrm>
                <a:off x="4124490" y="1808012"/>
                <a:ext cx="416011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盐分过高；热量过高，营养价值极低。 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>
                <a:off x="1122893" y="1776678"/>
                <a:ext cx="648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06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5" name="矩形: 圆角 34"/>
              <p:cNvSpPr/>
              <p:nvPr/>
            </p:nvSpPr>
            <p:spPr>
              <a:xfrm>
                <a:off x="1877093" y="1776678"/>
                <a:ext cx="2053107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方便类食品 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122893" y="2573427"/>
              <a:ext cx="8777537" cy="432000"/>
              <a:chOff x="1122893" y="2573427"/>
              <a:chExt cx="8777537" cy="432000"/>
            </a:xfrm>
          </p:grpSpPr>
          <p:sp>
            <p:nvSpPr>
              <p:cNvPr id="37" name="Rectangle 4"/>
              <p:cNvSpPr>
                <a:spLocks noChangeArrowheads="1"/>
              </p:cNvSpPr>
              <p:nvPr/>
            </p:nvSpPr>
            <p:spPr bwMode="auto">
              <a:xfrm>
                <a:off x="4124490" y="2604761"/>
                <a:ext cx="577594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破坏维生素，使蛋白质变性；热量过多，营养成分低。 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8" name="矩形: 圆角 37"/>
              <p:cNvSpPr/>
              <p:nvPr/>
            </p:nvSpPr>
            <p:spPr>
              <a:xfrm>
                <a:off x="1122893" y="2573427"/>
                <a:ext cx="648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07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1877093" y="2573427"/>
                <a:ext cx="2053107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罐头类食品 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122893" y="3370176"/>
              <a:ext cx="7392543" cy="432000"/>
              <a:chOff x="1122893" y="3370176"/>
              <a:chExt cx="7392543" cy="432000"/>
            </a:xfrm>
          </p:grpSpPr>
          <p:sp>
            <p:nvSpPr>
              <p:cNvPr id="41" name="Rectangle 4"/>
              <p:cNvSpPr>
                <a:spLocks noChangeArrowheads="1"/>
              </p:cNvSpPr>
              <p:nvPr/>
            </p:nvSpPr>
            <p:spPr bwMode="auto">
              <a:xfrm>
                <a:off x="4124490" y="3401510"/>
                <a:ext cx="439094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含致癌物质：亚硝酸盐；含大量防腐剂。 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2" name="矩形: 圆角 41"/>
              <p:cNvSpPr/>
              <p:nvPr/>
            </p:nvSpPr>
            <p:spPr>
              <a:xfrm>
                <a:off x="1122893" y="3370176"/>
                <a:ext cx="648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08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3" name="矩形: 圆角 42"/>
              <p:cNvSpPr/>
              <p:nvPr/>
            </p:nvSpPr>
            <p:spPr>
              <a:xfrm>
                <a:off x="1877093" y="3370176"/>
                <a:ext cx="2053107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话梅蜜饯类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122893" y="4166925"/>
              <a:ext cx="7854207" cy="432000"/>
              <a:chOff x="1122893" y="4166925"/>
              <a:chExt cx="7854207" cy="432000"/>
            </a:xfrm>
          </p:grpSpPr>
          <p:sp>
            <p:nvSpPr>
              <p:cNvPr id="45" name="Rectangle 4"/>
              <p:cNvSpPr>
                <a:spLocks noChangeArrowheads="1"/>
              </p:cNvSpPr>
              <p:nvPr/>
            </p:nvSpPr>
            <p:spPr bwMode="auto">
              <a:xfrm>
                <a:off x="4124490" y="4198259"/>
                <a:ext cx="48526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含奶油极易引起肥胖；含糖量过高影响正餐。 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8" name="矩形: 圆角 67"/>
              <p:cNvSpPr/>
              <p:nvPr/>
            </p:nvSpPr>
            <p:spPr>
              <a:xfrm>
                <a:off x="1122893" y="4166925"/>
                <a:ext cx="648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09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9" name="矩形: 圆角 68"/>
              <p:cNvSpPr/>
              <p:nvPr/>
            </p:nvSpPr>
            <p:spPr>
              <a:xfrm>
                <a:off x="1877093" y="4166925"/>
                <a:ext cx="2053107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冷冻甜品类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22893" y="4963674"/>
              <a:ext cx="8546705" cy="432000"/>
              <a:chOff x="1122893" y="4963674"/>
              <a:chExt cx="8546705" cy="432000"/>
            </a:xfrm>
          </p:grpSpPr>
          <p:sp>
            <p:nvSpPr>
              <p:cNvPr id="71" name="Rectangle 4"/>
              <p:cNvSpPr>
                <a:spLocks noChangeArrowheads="1"/>
              </p:cNvSpPr>
              <p:nvPr/>
            </p:nvSpPr>
            <p:spPr bwMode="auto">
              <a:xfrm>
                <a:off x="4124490" y="4995008"/>
                <a:ext cx="554510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含大量致癌物质三苯四丙吡，导致蛋白质碳化变性。 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2" name="矩形: 圆角 71"/>
              <p:cNvSpPr/>
              <p:nvPr/>
            </p:nvSpPr>
            <p:spPr>
              <a:xfrm>
                <a:off x="1122893" y="4963674"/>
                <a:ext cx="648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10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3" name="矩形: 圆角 72"/>
              <p:cNvSpPr/>
              <p:nvPr/>
            </p:nvSpPr>
            <p:spPr>
              <a:xfrm>
                <a:off x="1877093" y="4963674"/>
                <a:ext cx="2053107" cy="43200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烧烤类食品</a:t>
                </a:r>
                <a:endParaRPr lang="zh-CN" altLang="en-US" sz="2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4703748" y="123096"/>
            <a:ext cx="2970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03.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垃圾食品及危害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2"/>
          <a:stretch>
            <a:fillRect/>
          </a:stretch>
        </p:blipFill>
        <p:spPr>
          <a:xfrm>
            <a:off x="0" y="1654328"/>
            <a:ext cx="3522668" cy="4117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226989" y="1987238"/>
            <a:ext cx="9390211" cy="396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白开水是最好的饮料，一些饮料含有防腐剂、色素等，经常饮用不利于少年儿童的健康；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养成良好的卫生习惯，预防肠道寄生虫病的传播；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生吃的蔬菜和水果要洗干净后再吃，以免造成农药中毒；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选择食品时，要注意食品的生产日期、保质期；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尽量少吃或不吃剩饭菜，如果吃剩饭菜，一定要彻底加热，防止细菌性食物中毒；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不吃无卫生保障的生食食品，如生鱼片、生荸荠；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不吃无卫生保障的街头食品；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lvl="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少吃油炸、烟熏、烧烤的食品，这类食品如制作不当会产生有毒物质。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343025" y="1452681"/>
            <a:ext cx="367490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中学生安全饮食标准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3748" y="123096"/>
            <a:ext cx="2970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03.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垃圾食品及危害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66" y="2374899"/>
            <a:ext cx="3473233" cy="3473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22580" y="1411064"/>
            <a:ext cx="6301725" cy="2831141"/>
            <a:chOff x="3492713" y="1474396"/>
            <a:chExt cx="6301725" cy="2831141"/>
          </a:xfrm>
        </p:grpSpPr>
        <p:sp>
          <p:nvSpPr>
            <p:cNvPr id="21" name="文本框 20"/>
            <p:cNvSpPr txBox="1"/>
            <p:nvPr/>
          </p:nvSpPr>
          <p:spPr>
            <a:xfrm>
              <a:off x="3492713" y="2385684"/>
              <a:ext cx="63017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有毒不能混吃的食物</a:t>
              </a:r>
              <a:endPara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467030" y="3600664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PART 04</a:t>
              </a:r>
              <a:endParaRPr lang="en-US" altLang="zh-CN" sz="3200" dirty="0">
                <a:solidFill>
                  <a:schemeClr val="lt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4488830" y="88051"/>
            <a:ext cx="36728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04.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有毒不能混吃的食物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39371" y="1469434"/>
            <a:ext cx="3003747" cy="3419085"/>
            <a:chOff x="1125789" y="1469434"/>
            <a:chExt cx="3003747" cy="3419085"/>
          </a:xfrm>
        </p:grpSpPr>
        <p:sp>
          <p:nvSpPr>
            <p:cNvPr id="37" name="椭圆 36"/>
            <p:cNvSpPr/>
            <p:nvPr/>
          </p:nvSpPr>
          <p:spPr>
            <a:xfrm>
              <a:off x="2683488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125789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加号 23"/>
            <p:cNvSpPr/>
            <p:nvPr/>
          </p:nvSpPr>
          <p:spPr>
            <a:xfrm>
              <a:off x="2504836" y="3476173"/>
              <a:ext cx="288000" cy="288000"/>
            </a:xfrm>
            <a:prstGeom prst="mathPlus">
              <a:avLst>
                <a:gd name="adj1" fmla="val 14824"/>
              </a:avLst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1343025" y="4096123"/>
              <a:ext cx="2700096" cy="792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同吃后脸或者身体会出现浮，同时还会损伤眼睛 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1343026" y="3358563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蜂蜜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2853013" y="3358563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洋葱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336" y="1469434"/>
              <a:ext cx="1595200" cy="15952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14" y="1581779"/>
              <a:ext cx="1370510" cy="137051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4515958" y="1543574"/>
            <a:ext cx="3246863" cy="4083609"/>
            <a:chOff x="4577672" y="1543574"/>
            <a:chExt cx="3246863" cy="4083609"/>
          </a:xfrm>
        </p:grpSpPr>
        <p:sp>
          <p:nvSpPr>
            <p:cNvPr id="38" name="椭圆 37"/>
            <p:cNvSpPr/>
            <p:nvPr/>
          </p:nvSpPr>
          <p:spPr>
            <a:xfrm>
              <a:off x="4577672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325230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加号 42"/>
            <p:cNvSpPr/>
            <p:nvPr/>
          </p:nvSpPr>
          <p:spPr>
            <a:xfrm>
              <a:off x="5986219" y="3515194"/>
              <a:ext cx="288000" cy="288000"/>
            </a:xfrm>
            <a:prstGeom prst="mathPlus">
              <a:avLst>
                <a:gd name="adj1" fmla="val 14824"/>
              </a:avLst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Rectangle 4"/>
            <p:cNvSpPr>
              <a:spLocks noChangeArrowheads="1"/>
            </p:cNvSpPr>
            <p:nvPr/>
          </p:nvSpPr>
          <p:spPr bwMode="auto">
            <a:xfrm>
              <a:off x="4747392" y="4096123"/>
              <a:ext cx="2646291" cy="1531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菠菜中含有大量的草酸，豆腐则含有钙质，混合后会生成不可融解的草酸钙，易使人患草酸结石症 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4" name="矩形: 圆角 53"/>
            <p:cNvSpPr/>
            <p:nvPr/>
          </p:nvSpPr>
          <p:spPr>
            <a:xfrm>
              <a:off x="4824409" y="3397584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菠菜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6334396" y="3397584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豆腐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074" y="1543574"/>
              <a:ext cx="1454609" cy="145460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219" y="1736598"/>
              <a:ext cx="1838316" cy="1072657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8237467" y="1543574"/>
            <a:ext cx="3072230" cy="4083609"/>
            <a:chOff x="8057490" y="1543574"/>
            <a:chExt cx="3072230" cy="4083609"/>
          </a:xfrm>
        </p:grpSpPr>
        <p:sp>
          <p:nvSpPr>
            <p:cNvPr id="40" name="椭圆 39"/>
            <p:cNvSpPr/>
            <p:nvPr/>
          </p:nvSpPr>
          <p:spPr>
            <a:xfrm>
              <a:off x="8057490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0036184" y="1667260"/>
              <a:ext cx="1030027" cy="1030027"/>
            </a:xfrm>
            <a:prstGeom prst="ellipse">
              <a:avLst/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加号 57"/>
            <p:cNvSpPr/>
            <p:nvPr/>
          </p:nvSpPr>
          <p:spPr>
            <a:xfrm>
              <a:off x="9467602" y="3475173"/>
              <a:ext cx="288000" cy="288000"/>
            </a:xfrm>
            <a:prstGeom prst="mathPlus">
              <a:avLst>
                <a:gd name="adj1" fmla="val 14824"/>
              </a:avLst>
            </a:prstGeom>
            <a:solidFill>
              <a:srgbClr val="74C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8305792" y="4096123"/>
              <a:ext cx="2823928" cy="1531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猪肝中含铁、铜等金属元素，一旦与菠菜中大量的维生素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C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相结合，金属离子极易被氧化而减弱自身的营养价值 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0" name="矩形: 圆角 59"/>
            <p:cNvSpPr/>
            <p:nvPr/>
          </p:nvSpPr>
          <p:spPr>
            <a:xfrm>
              <a:off x="8305792" y="3357563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菠菜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1" name="矩形: 圆角 60"/>
            <p:cNvSpPr/>
            <p:nvPr/>
          </p:nvSpPr>
          <p:spPr>
            <a:xfrm>
              <a:off x="9815779" y="3357563"/>
              <a:ext cx="1059287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猪肝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1602" y="1591408"/>
              <a:ext cx="1454609" cy="123931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055" y="1543574"/>
              <a:ext cx="1454609" cy="145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11911" y="1785392"/>
            <a:ext cx="3401799" cy="3869819"/>
            <a:chOff x="911911" y="1785392"/>
            <a:chExt cx="3401799" cy="3869819"/>
          </a:xfrm>
        </p:grpSpPr>
        <p:grpSp>
          <p:nvGrpSpPr>
            <p:cNvPr id="4" name="组合 3"/>
            <p:cNvGrpSpPr/>
            <p:nvPr/>
          </p:nvGrpSpPr>
          <p:grpSpPr>
            <a:xfrm>
              <a:off x="1343025" y="1785392"/>
              <a:ext cx="2970685" cy="1444297"/>
              <a:chOff x="1488354" y="1810792"/>
              <a:chExt cx="2970685" cy="1444297"/>
            </a:xfrm>
          </p:grpSpPr>
          <p:sp>
            <p:nvSpPr>
              <p:cNvPr id="20" name="加号 19"/>
              <p:cNvSpPr/>
              <p:nvPr/>
            </p:nvSpPr>
            <p:spPr>
              <a:xfrm>
                <a:off x="2698320" y="1928402"/>
                <a:ext cx="288000" cy="288000"/>
              </a:xfrm>
              <a:prstGeom prst="mathPlus">
                <a:avLst>
                  <a:gd name="adj1" fmla="val 14824"/>
                </a:avLst>
              </a:prstGeom>
              <a:solidFill>
                <a:srgbClr val="74C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1488354" y="2462693"/>
                <a:ext cx="2970685" cy="792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 鸡蛋中黏液性蛋白易和豆浆中的胰蛋白酶结合，不易吸收。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2" name="矩形: 圆角 21"/>
              <p:cNvSpPr/>
              <p:nvPr/>
            </p:nvSpPr>
            <p:spPr>
              <a:xfrm>
                <a:off x="1536510" y="1810792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豆腐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3" name="矩形: 圆角 22"/>
              <p:cNvSpPr/>
              <p:nvPr/>
            </p:nvSpPr>
            <p:spPr>
              <a:xfrm>
                <a:off x="3046497" y="1810792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鸡蛋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911911" y="3475980"/>
              <a:ext cx="3056789" cy="2179231"/>
              <a:chOff x="911911" y="3475980"/>
              <a:chExt cx="3056789" cy="2179231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337240" y="3475980"/>
                <a:ext cx="2129393" cy="21293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412" y="4068923"/>
                <a:ext cx="1586288" cy="1586288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911" y="3755292"/>
                <a:ext cx="1838316" cy="1072657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4632281" y="1785392"/>
            <a:ext cx="3046929" cy="3755314"/>
            <a:chOff x="4632281" y="1785392"/>
            <a:chExt cx="3046929" cy="3755314"/>
          </a:xfrm>
        </p:grpSpPr>
        <p:grpSp>
          <p:nvGrpSpPr>
            <p:cNvPr id="3" name="组合 2"/>
            <p:cNvGrpSpPr/>
            <p:nvPr/>
          </p:nvGrpSpPr>
          <p:grpSpPr>
            <a:xfrm>
              <a:off x="4756679" y="4567301"/>
              <a:ext cx="2922531" cy="973405"/>
              <a:chOff x="1536508" y="4002918"/>
              <a:chExt cx="2922531" cy="973405"/>
            </a:xfrm>
          </p:grpSpPr>
          <p:sp>
            <p:nvSpPr>
              <p:cNvPr id="26" name="加号 25"/>
              <p:cNvSpPr/>
              <p:nvPr/>
            </p:nvSpPr>
            <p:spPr>
              <a:xfrm>
                <a:off x="2698319" y="4120528"/>
                <a:ext cx="288000" cy="288000"/>
              </a:xfrm>
              <a:prstGeom prst="mathPlus">
                <a:avLst>
                  <a:gd name="adj1" fmla="val 14824"/>
                </a:avLst>
              </a:prstGeom>
              <a:solidFill>
                <a:srgbClr val="74C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Rectangle 4"/>
              <p:cNvSpPr>
                <a:spLocks noChangeArrowheads="1"/>
              </p:cNvSpPr>
              <p:nvPr/>
            </p:nvSpPr>
            <p:spPr bwMode="auto">
              <a:xfrm>
                <a:off x="1536508" y="4553258"/>
                <a:ext cx="2922531" cy="423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同食伤元气，出现中毒症状。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8" name="矩形: 圆角 27"/>
              <p:cNvSpPr/>
              <p:nvPr/>
            </p:nvSpPr>
            <p:spPr>
              <a:xfrm>
                <a:off x="1536509" y="4002918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西瓜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9" name="矩形: 圆角 28"/>
              <p:cNvSpPr/>
              <p:nvPr/>
            </p:nvSpPr>
            <p:spPr>
              <a:xfrm>
                <a:off x="3046496" y="4002918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肥牛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632281" y="1785392"/>
              <a:ext cx="2990361" cy="2156513"/>
              <a:chOff x="4632281" y="1785392"/>
              <a:chExt cx="2990361" cy="2156513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4946470" y="1785392"/>
                <a:ext cx="2129393" cy="21293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2212" y="1903002"/>
                <a:ext cx="2050430" cy="1172617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2281" y="2355616"/>
                <a:ext cx="1586289" cy="1586289"/>
              </a:xfrm>
              <a:prstGeom prst="rect">
                <a:avLst/>
              </a:prstGeom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7999574" y="1926803"/>
            <a:ext cx="3075593" cy="4287178"/>
            <a:chOff x="7999574" y="1926803"/>
            <a:chExt cx="3075593" cy="4287178"/>
          </a:xfrm>
        </p:grpSpPr>
        <p:grpSp>
          <p:nvGrpSpPr>
            <p:cNvPr id="2" name="组合 1"/>
            <p:cNvGrpSpPr/>
            <p:nvPr/>
          </p:nvGrpSpPr>
          <p:grpSpPr>
            <a:xfrm>
              <a:off x="8071379" y="1926803"/>
              <a:ext cx="2569274" cy="1020979"/>
              <a:chOff x="1536508" y="5051017"/>
              <a:chExt cx="2569274" cy="1020979"/>
            </a:xfrm>
          </p:grpSpPr>
          <p:sp>
            <p:nvSpPr>
              <p:cNvPr id="32" name="加号 31"/>
              <p:cNvSpPr/>
              <p:nvPr/>
            </p:nvSpPr>
            <p:spPr>
              <a:xfrm>
                <a:off x="2698318" y="5168627"/>
                <a:ext cx="288000" cy="288000"/>
              </a:xfrm>
              <a:prstGeom prst="mathPlus">
                <a:avLst>
                  <a:gd name="adj1" fmla="val 14824"/>
                </a:avLst>
              </a:prstGeom>
              <a:solidFill>
                <a:srgbClr val="74C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Rectangle 4"/>
              <p:cNvSpPr>
                <a:spLocks noChangeArrowheads="1"/>
              </p:cNvSpPr>
              <p:nvPr/>
            </p:nvSpPr>
            <p:spPr bwMode="auto">
              <a:xfrm>
                <a:off x="1536508" y="5648931"/>
                <a:ext cx="2106861" cy="423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同食会引起肚子痛。 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50" name="矩形: 圆角 49"/>
              <p:cNvSpPr/>
              <p:nvPr/>
            </p:nvSpPr>
            <p:spPr>
              <a:xfrm>
                <a:off x="1536508" y="5051017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腊肉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51" name="矩形: 圆角 50"/>
              <p:cNvSpPr/>
              <p:nvPr/>
            </p:nvSpPr>
            <p:spPr>
              <a:xfrm>
                <a:off x="3046495" y="5051017"/>
                <a:ext cx="1059287" cy="523220"/>
              </a:xfrm>
              <a:prstGeom prst="roundRect">
                <a:avLst>
                  <a:gd name="adj" fmla="val 50000"/>
                </a:avLst>
              </a:prstGeom>
              <a:solidFill>
                <a:srgbClr val="74C3AE"/>
              </a:solidFill>
              <a:ln>
                <a:noFill/>
              </a:ln>
              <a:effectLst>
                <a:outerShdw blurRad="254000" dist="101600" dir="5400000" algn="ctr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鸡肉</a:t>
                </a:r>
                <a:endPara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7999574" y="3108775"/>
              <a:ext cx="3075593" cy="3105206"/>
              <a:chOff x="7999574" y="3108775"/>
              <a:chExt cx="3075593" cy="3105206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8312492" y="3620214"/>
                <a:ext cx="2129393" cy="21293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8905" y="4177719"/>
                <a:ext cx="2036262" cy="2036262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574" y="3108775"/>
                <a:ext cx="1810014" cy="1810014"/>
              </a:xfrm>
              <a:prstGeom prst="rect">
                <a:avLst/>
              </a:prstGeom>
            </p:spPr>
          </p:pic>
        </p:grpSp>
      </p:grpSp>
      <p:sp>
        <p:nvSpPr>
          <p:cNvPr id="47" name="文本框 46"/>
          <p:cNvSpPr txBox="1"/>
          <p:nvPr/>
        </p:nvSpPr>
        <p:spPr>
          <a:xfrm>
            <a:off x="4488830" y="88051"/>
            <a:ext cx="36728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04.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有毒不能混吃的食物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59693" y="1274232"/>
            <a:ext cx="6827510" cy="2944003"/>
            <a:chOff x="3229826" y="1474396"/>
            <a:chExt cx="6827510" cy="2944003"/>
          </a:xfrm>
        </p:grpSpPr>
        <p:sp>
          <p:nvSpPr>
            <p:cNvPr id="21" name="文本框 20"/>
            <p:cNvSpPr txBox="1"/>
            <p:nvPr/>
          </p:nvSpPr>
          <p:spPr>
            <a:xfrm>
              <a:off x="3229826" y="2385684"/>
              <a:ext cx="682751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提高食品安全意识</a:t>
              </a:r>
              <a:endParaRPr lang="zh-CN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325625" y="3713526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PART 05</a:t>
              </a:r>
              <a:endParaRPr lang="en-US" altLang="zh-CN" sz="3200" dirty="0">
                <a:solidFill>
                  <a:schemeClr val="lt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356100" y="1525834"/>
            <a:ext cx="6845300" cy="4354266"/>
            <a:chOff x="88900" y="1690934"/>
            <a:chExt cx="6845300" cy="435426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9" t="30204" r="11321" b="27379"/>
            <a:stretch>
              <a:fillRect/>
            </a:stretch>
          </p:blipFill>
          <p:spPr>
            <a:xfrm>
              <a:off x="88900" y="2413000"/>
              <a:ext cx="6845300" cy="36322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1674097" y="1690934"/>
              <a:ext cx="367490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要养成良好的卫生习惯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1769784" y="2810693"/>
              <a:ext cx="3917060" cy="2645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、养成吃饭前洗手的卫生习惯。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>
                <a:lnSpc>
                  <a:spcPct val="200000"/>
                </a:lnSpc>
              </a:pP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、生吃瓜果要洗干净。 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、不吃腐烂变馊的饭菜。 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>
                <a:lnSpc>
                  <a:spcPct val="200000"/>
                </a:lnSpc>
              </a:pP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、饮水讲卫生，不喝生冷水。 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>
                <a:lnSpc>
                  <a:spcPct val="200000"/>
                </a:lnSpc>
              </a:pP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6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、注意科学饮食。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488830" y="88051"/>
            <a:ext cx="34147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05.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提高食品安全意识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0" y="1525834"/>
            <a:ext cx="4244600" cy="424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1"/>
            <a:ext cx="12192000" cy="68786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912134" y="712993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目录</a:t>
            </a:r>
            <a:r>
              <a:rPr lang="en-US" altLang="zh-CN" sz="2400" dirty="0"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CONTENTS</a:t>
            </a:r>
            <a:endParaRPr lang="zh-CN" altLang="en-US" sz="2400" dirty="0"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070946" y="2402918"/>
            <a:ext cx="7116338" cy="2072801"/>
            <a:chOff x="2929267" y="2513238"/>
            <a:chExt cx="7116338" cy="2072801"/>
          </a:xfrm>
        </p:grpSpPr>
        <p:sp>
          <p:nvSpPr>
            <p:cNvPr id="2" name="文本框 1"/>
            <p:cNvSpPr txBox="1"/>
            <p:nvPr/>
          </p:nvSpPr>
          <p:spPr>
            <a:xfrm>
              <a:off x="2929267" y="2513238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1.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食品安全介绍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929267" y="3351719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2.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街边小吃大揭秘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929267" y="4124374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3.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垃圾食品及危害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265774" y="2513238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4.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有毒不能混吃的食物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265774" y="3351719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5.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提高食品安全意识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65774" y="4124374"/>
              <a:ext cx="377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6.</a:t>
              </a:r>
              <a:r>
                <a:rPr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购买食品注意事项</a:t>
              </a:r>
              <a:endParaRPr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535437" y="365388"/>
            <a:ext cx="13405443" cy="6760130"/>
            <a:chOff x="-535437" y="365388"/>
            <a:chExt cx="13405443" cy="676013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5437" y="365388"/>
              <a:ext cx="6098324" cy="676013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638630" y="4707541"/>
              <a:ext cx="3396955" cy="215046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9" t="37153" r="7001"/>
            <a:stretch>
              <a:fillRect/>
            </a:stretch>
          </p:blipFill>
          <p:spPr>
            <a:xfrm>
              <a:off x="1424317" y="4395090"/>
              <a:ext cx="2576329" cy="273042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10025963" y="3693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2201062" y="1283876"/>
            <a:ext cx="4342132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尽量购买有下列标志的食品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5006" y="2044700"/>
            <a:ext cx="6834246" cy="4011384"/>
            <a:chOff x="2370944" y="1771340"/>
            <a:chExt cx="7510072" cy="4376409"/>
          </a:xfrm>
        </p:grpSpPr>
        <p:sp>
          <p:nvSpPr>
            <p:cNvPr id="13" name="任意多边形: 形状 12"/>
            <p:cNvSpPr/>
            <p:nvPr/>
          </p:nvSpPr>
          <p:spPr>
            <a:xfrm>
              <a:off x="2370944" y="1771340"/>
              <a:ext cx="7510072" cy="4376409"/>
            </a:xfrm>
            <a:custGeom>
              <a:avLst/>
              <a:gdLst>
                <a:gd name="connsiteX0" fmla="*/ 87205 w 7510072"/>
                <a:gd name="connsiteY0" fmla="*/ 0 h 4376409"/>
                <a:gd name="connsiteX1" fmla="*/ 7422867 w 7510072"/>
                <a:gd name="connsiteY1" fmla="*/ 0 h 4376409"/>
                <a:gd name="connsiteX2" fmla="*/ 7510072 w 7510072"/>
                <a:gd name="connsiteY2" fmla="*/ 87205 h 4376409"/>
                <a:gd name="connsiteX3" fmla="*/ 7510072 w 7510072"/>
                <a:gd name="connsiteY3" fmla="*/ 152399 h 4376409"/>
                <a:gd name="connsiteX4" fmla="*/ 7510072 w 7510072"/>
                <a:gd name="connsiteY4" fmla="*/ 436015 h 4376409"/>
                <a:gd name="connsiteX5" fmla="*/ 7510072 w 7510072"/>
                <a:gd name="connsiteY5" fmla="*/ 3940394 h 4376409"/>
                <a:gd name="connsiteX6" fmla="*/ 7510072 w 7510072"/>
                <a:gd name="connsiteY6" fmla="*/ 4114798 h 4376409"/>
                <a:gd name="connsiteX7" fmla="*/ 7510072 w 7510072"/>
                <a:gd name="connsiteY7" fmla="*/ 4289204 h 4376409"/>
                <a:gd name="connsiteX8" fmla="*/ 7422867 w 7510072"/>
                <a:gd name="connsiteY8" fmla="*/ 4376409 h 4376409"/>
                <a:gd name="connsiteX9" fmla="*/ 87205 w 7510072"/>
                <a:gd name="connsiteY9" fmla="*/ 4376409 h 4376409"/>
                <a:gd name="connsiteX10" fmla="*/ 0 w 7510072"/>
                <a:gd name="connsiteY10" fmla="*/ 4289204 h 4376409"/>
                <a:gd name="connsiteX11" fmla="*/ 0 w 7510072"/>
                <a:gd name="connsiteY11" fmla="*/ 3940394 h 4376409"/>
                <a:gd name="connsiteX12" fmla="*/ 1 w 7510072"/>
                <a:gd name="connsiteY12" fmla="*/ 3940393 h 4376409"/>
                <a:gd name="connsiteX13" fmla="*/ 1 w 7510072"/>
                <a:gd name="connsiteY13" fmla="*/ 436015 h 4376409"/>
                <a:gd name="connsiteX14" fmla="*/ 1 w 7510072"/>
                <a:gd name="connsiteY14" fmla="*/ 152399 h 4376409"/>
                <a:gd name="connsiteX15" fmla="*/ 1 w 7510072"/>
                <a:gd name="connsiteY15" fmla="*/ 87205 h 4376409"/>
                <a:gd name="connsiteX16" fmla="*/ 87205 w 7510072"/>
                <a:gd name="connsiteY16" fmla="*/ 0 h 437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0072" h="4376409">
                  <a:moveTo>
                    <a:pt x="87205" y="0"/>
                  </a:moveTo>
                  <a:lnTo>
                    <a:pt x="7422867" y="0"/>
                  </a:lnTo>
                  <a:cubicBezTo>
                    <a:pt x="7471029" y="0"/>
                    <a:pt x="7510072" y="39043"/>
                    <a:pt x="7510072" y="87205"/>
                  </a:cubicBezTo>
                  <a:lnTo>
                    <a:pt x="7510072" y="152399"/>
                  </a:lnTo>
                  <a:lnTo>
                    <a:pt x="7510072" y="436015"/>
                  </a:lnTo>
                  <a:lnTo>
                    <a:pt x="7510072" y="3940394"/>
                  </a:lnTo>
                  <a:lnTo>
                    <a:pt x="7510072" y="4114798"/>
                  </a:lnTo>
                  <a:lnTo>
                    <a:pt x="7510072" y="4289204"/>
                  </a:lnTo>
                  <a:cubicBezTo>
                    <a:pt x="7510072" y="4337366"/>
                    <a:pt x="7471029" y="4376409"/>
                    <a:pt x="7422867" y="4376409"/>
                  </a:cubicBezTo>
                  <a:lnTo>
                    <a:pt x="87205" y="4376409"/>
                  </a:lnTo>
                  <a:cubicBezTo>
                    <a:pt x="39043" y="4376409"/>
                    <a:pt x="0" y="4337366"/>
                    <a:pt x="0" y="4289204"/>
                  </a:cubicBezTo>
                  <a:lnTo>
                    <a:pt x="0" y="3940394"/>
                  </a:lnTo>
                  <a:lnTo>
                    <a:pt x="1" y="3940393"/>
                  </a:lnTo>
                  <a:lnTo>
                    <a:pt x="1" y="436015"/>
                  </a:lnTo>
                  <a:lnTo>
                    <a:pt x="1" y="152399"/>
                  </a:lnTo>
                  <a:lnTo>
                    <a:pt x="1" y="87205"/>
                  </a:lnTo>
                  <a:cubicBezTo>
                    <a:pt x="1" y="39043"/>
                    <a:pt x="39043" y="0"/>
                    <a:pt x="872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4C3AE"/>
              </a:solidFill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pic>
          <p:nvPicPr>
            <p:cNvPr id="3" name="图片 2" descr="一群不同颜色的灯光&#10;&#10;低可信度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03" y="2030563"/>
              <a:ext cx="6246554" cy="385796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46" y="1431186"/>
            <a:ext cx="4746104" cy="47461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88830" y="88051"/>
            <a:ext cx="34147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05.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提高食品安全意识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1080784" y="4883783"/>
            <a:ext cx="4376906" cy="7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看餐馆是否持有有效的食品卫生许可证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看餐馆就餐环境是否卫生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90146" y="1852419"/>
            <a:ext cx="4558182" cy="700705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不要到无证、无照摊点上购买食品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990146" y="2801566"/>
            <a:ext cx="4558182" cy="700705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要到正规的商店、超市和标准化的农贸市场购买食品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990146" y="3750713"/>
            <a:ext cx="4558182" cy="700705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要选择安全、卫生的餐馆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Google Shape;86;p19"/>
          <p:cNvSpPr txBox="1"/>
          <p:nvPr/>
        </p:nvSpPr>
        <p:spPr>
          <a:xfrm>
            <a:off x="6205069" y="2574902"/>
            <a:ext cx="5071247" cy="82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即指食物含有人体所需要的一定质量的营养素，各营养素比例适宜，膳食营养供给量达到标准，使物质代谢和能量代谢保持平衡的膳食。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205069" y="3715963"/>
            <a:ext cx="4376906" cy="11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保证每日三餐，按时进餐。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不挑食，不偏食，不暴饮暴食。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每餐动植物性食品合理搭配，饮食多样化。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早、中、晚三餐比例为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6205070" y="1852419"/>
            <a:ext cx="490614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合理营养 平衡膳食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205069" y="5070393"/>
            <a:ext cx="5413940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74C3AE"/>
            </a:solidFill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不偏食、不挑食，养成良好的饮食卫生习惯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88830" y="88051"/>
            <a:ext cx="34147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05.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提高食品安全意识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01989" y="1274232"/>
            <a:ext cx="6942926" cy="2944003"/>
            <a:chOff x="3172122" y="1474396"/>
            <a:chExt cx="6942926" cy="2944003"/>
          </a:xfrm>
        </p:grpSpPr>
        <p:sp>
          <p:nvSpPr>
            <p:cNvPr id="21" name="文本框 20"/>
            <p:cNvSpPr txBox="1"/>
            <p:nvPr/>
          </p:nvSpPr>
          <p:spPr>
            <a:xfrm>
              <a:off x="3172122" y="2385684"/>
              <a:ext cx="694292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购买食品注意事项</a:t>
              </a:r>
              <a:endParaRPr lang="zh-CN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325625" y="3713526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PART 06</a:t>
              </a:r>
              <a:endParaRPr lang="en-US" altLang="zh-CN" sz="3200" dirty="0">
                <a:solidFill>
                  <a:schemeClr val="lt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/>
        </p:nvSpPr>
        <p:spPr>
          <a:xfrm>
            <a:off x="5715558" y="1597704"/>
            <a:ext cx="4154764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中学生购买食品时应注意事项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824020" y="2550495"/>
            <a:ext cx="5187220" cy="70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到正规商店里购买，不买校园周边、街头巷尾的“三无”食品。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824020" y="3500807"/>
            <a:ext cx="5187220" cy="70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仔细查看商品标签，食品标签中必须标注：产品名称、配料表、净含量、厂名、产品标准号等。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824020" y="4438316"/>
            <a:ext cx="5187220" cy="381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不买标签不规范的产品。食品是否适合自己食用。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824020" y="5225805"/>
            <a:ext cx="5187220" cy="70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不盲目随从广告，广告的宣传并不代表科学，是商家利益的体现。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88830" y="88051"/>
            <a:ext cx="3304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06.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购买食品注意事项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3" y="1317622"/>
            <a:ext cx="4165285" cy="4608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8" grpId="0"/>
      <p:bldP spid="72" grpId="0"/>
      <p:bldP spid="76" grpId="0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343025" y="2471131"/>
            <a:ext cx="5195845" cy="893378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（最佳食用期）是指标签指明的贮存条件下，保持品质的期限，在一定时间内食品依然可以食用。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85192" y="4628474"/>
            <a:ext cx="5053678" cy="893378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（推荐最后食用日期）是指标签指明的贮存条件下，预计的终止食用日期，超过保存期的食品不宜食用。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485192" y="1926141"/>
            <a:ext cx="157645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保质期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485192" y="4076512"/>
            <a:ext cx="157645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保存期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88830" y="88051"/>
            <a:ext cx="3304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06.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购买食品注意事项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8553"/>
            <a:ext cx="5398019" cy="539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20729" r="31340" b="1715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0822" y="1471952"/>
            <a:ext cx="46987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食品安全</a:t>
            </a:r>
            <a:endParaRPr lang="en-US" altLang="zh-CN" sz="8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4C3A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  <a:p>
            <a:pPr algn="ctr"/>
            <a:r>
              <a:rPr lang="zh-CN" alt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主题班会</a:t>
            </a:r>
            <a:endParaRPr lang="zh-CN" altLang="en-US" sz="8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4C3A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sp>
        <p:nvSpPr>
          <p:cNvPr id="33" name="矩形: 圆角 10"/>
          <p:cNvSpPr/>
          <p:nvPr/>
        </p:nvSpPr>
        <p:spPr>
          <a:xfrm>
            <a:off x="4230803" y="4493580"/>
            <a:ext cx="3960000" cy="432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演示完毕，谢谢观看</a:t>
            </a:r>
            <a:endParaRPr lang="zh-CN" altLang="en-US" sz="22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02460" y="899466"/>
            <a:ext cx="3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—FOOD SAFETY—</a:t>
            </a:r>
            <a:endParaRPr lang="zh-CN" altLang="en-US" sz="2400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684015" y="101730"/>
            <a:ext cx="1393515" cy="222244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353136" y="546878"/>
            <a:ext cx="2173107" cy="333534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2214550"/>
            <a:ext cx="12210880" cy="4643451"/>
            <a:chOff x="0" y="2214550"/>
            <a:chExt cx="12210880" cy="464345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638630" y="4707541"/>
              <a:ext cx="3396955" cy="215046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>
              <a:fillRect/>
            </a:stretch>
          </p:blipFill>
          <p:spPr>
            <a:xfrm>
              <a:off x="8294449" y="2214550"/>
              <a:ext cx="3916431" cy="464345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>
              <a:fillRect/>
            </a:stretch>
          </p:blipFill>
          <p:spPr>
            <a:xfrm>
              <a:off x="0" y="2260597"/>
              <a:ext cx="4375594" cy="45974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467397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11109" y="1274232"/>
            <a:ext cx="5724644" cy="2944003"/>
            <a:chOff x="3781242" y="1474396"/>
            <a:chExt cx="5724644" cy="2944003"/>
          </a:xfrm>
        </p:grpSpPr>
        <p:sp>
          <p:nvSpPr>
            <p:cNvPr id="21" name="文本框 20"/>
            <p:cNvSpPr txBox="1"/>
            <p:nvPr/>
          </p:nvSpPr>
          <p:spPr>
            <a:xfrm>
              <a:off x="3781242" y="2385684"/>
              <a:ext cx="57246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食品安全介绍</a:t>
              </a:r>
              <a:endPara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325625" y="3713526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PART 01</a:t>
              </a:r>
              <a:endParaRPr lang="en-US" altLang="zh-CN" sz="3200" dirty="0">
                <a:solidFill>
                  <a:schemeClr val="lt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77370" y="123096"/>
            <a:ext cx="26372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01.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食品安全介绍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497861" y="2972724"/>
            <a:ext cx="4211139" cy="248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瘦肉精、毒豆芽、染色馒头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……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食品安全问题接连被媒体曝光，老百姓越来越没有安全感。民以食为天，食以安为先。食品安全对老百姓而言是天大的事，也是最基本的需求，政府对此高度重视。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335129" y="2239642"/>
            <a:ext cx="4373871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0" rtlCol="0" anchor="ctr"/>
          <a:lstStyle/>
          <a:p>
            <a:r>
              <a:rPr lang="zh-CN" altLang="en-US" sz="2400" dirty="0">
                <a:solidFill>
                  <a:schemeClr val="lt1"/>
                </a:solidFill>
                <a:latin typeface="+mj-ea"/>
                <a:ea typeface="+mj-ea"/>
              </a:rPr>
              <a:t>食品安全问题你关注了吗？</a:t>
            </a:r>
            <a:endParaRPr lang="zh-CN" altLang="en-US" sz="2400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1404853"/>
            <a:ext cx="4533900" cy="453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62186" y="2459701"/>
            <a:ext cx="3471754" cy="2888664"/>
            <a:chOff x="862186" y="2459701"/>
            <a:chExt cx="3471754" cy="2888664"/>
          </a:xfrm>
        </p:grpSpPr>
        <p:sp>
          <p:nvSpPr>
            <p:cNvPr id="75" name="Rectangle 3"/>
            <p:cNvSpPr txBox="1">
              <a:spLocks noChangeArrowheads="1"/>
            </p:cNvSpPr>
            <p:nvPr/>
          </p:nvSpPr>
          <p:spPr>
            <a:xfrm>
              <a:off x="862186" y="3274163"/>
              <a:ext cx="3471754" cy="20742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8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食品数量:  充足供应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食品质量:  对人体健康,对生命安全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对食品的更高要求:  没有受到环境污染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1019175" y="2459701"/>
              <a:ext cx="3091853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lt1"/>
                  </a:solidFill>
                  <a:latin typeface="+mj-ea"/>
                  <a:ea typeface="+mj-ea"/>
                </a:rPr>
                <a:t>食品安全概念</a:t>
              </a:r>
              <a:endParaRPr lang="zh-CN" altLang="en-US" sz="24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54310" y="2459701"/>
            <a:ext cx="3091853" cy="2633831"/>
            <a:chOff x="7754310" y="2459701"/>
            <a:chExt cx="3091853" cy="2633831"/>
          </a:xfrm>
        </p:grpSpPr>
        <p:sp>
          <p:nvSpPr>
            <p:cNvPr id="79" name="Rectangle 3"/>
            <p:cNvSpPr txBox="1">
              <a:spLocks noChangeArrowheads="1"/>
            </p:cNvSpPr>
            <p:nvPr/>
          </p:nvSpPr>
          <p:spPr>
            <a:xfrm>
              <a:off x="8049532" y="3425279"/>
              <a:ext cx="2501408" cy="16682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8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绿色食品标志徽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A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级绿色食品标志（左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)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AA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级绿色食品标志（右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)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7754310" y="2459701"/>
              <a:ext cx="3091853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lt1"/>
                  </a:solidFill>
                  <a:latin typeface="+mj-ea"/>
                  <a:ea typeface="+mj-ea"/>
                </a:rPr>
                <a:t>检查食物是否合格</a:t>
              </a:r>
              <a:endParaRPr lang="zh-CN" altLang="en-US" sz="24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777370" y="123096"/>
            <a:ext cx="26372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01.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食品安全介绍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62" y="812644"/>
            <a:ext cx="3483513" cy="5225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5" b="70652"/>
          <a:stretch>
            <a:fillRect/>
          </a:stretch>
        </p:blipFill>
        <p:spPr>
          <a:xfrm>
            <a:off x="0" y="-1"/>
            <a:ext cx="2147570" cy="2260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6207" r="34211" b="19096"/>
          <a:stretch>
            <a:fillRect/>
          </a:stretch>
        </p:blipFill>
        <p:spPr>
          <a:xfrm>
            <a:off x="0" y="-20640"/>
            <a:ext cx="12192000" cy="687864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0" t="58182"/>
          <a:stretch>
            <a:fillRect/>
          </a:stretch>
        </p:blipFill>
        <p:spPr>
          <a:xfrm>
            <a:off x="9126043" y="261893"/>
            <a:ext cx="1393515" cy="22224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638" r="88125" b="70652"/>
          <a:stretch>
            <a:fillRect/>
          </a:stretch>
        </p:blipFill>
        <p:spPr>
          <a:xfrm flipH="1">
            <a:off x="10731954" y="-20640"/>
            <a:ext cx="1460046" cy="17492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49450" y="1274232"/>
            <a:ext cx="6647974" cy="2944003"/>
            <a:chOff x="3319583" y="1474396"/>
            <a:chExt cx="6647974" cy="2944003"/>
          </a:xfrm>
        </p:grpSpPr>
        <p:sp>
          <p:nvSpPr>
            <p:cNvPr id="21" name="文本框 20"/>
            <p:cNvSpPr txBox="1"/>
            <p:nvPr/>
          </p:nvSpPr>
          <p:spPr>
            <a:xfrm>
              <a:off x="3319583" y="2385684"/>
              <a:ext cx="66479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74C3AE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街边小吃大揭秘</a:t>
              </a:r>
              <a:endPara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4C3AE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4325625" y="3713526"/>
              <a:ext cx="435306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Lorem Ipsum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ea typeface="字魂151号-联盟综艺体" panose="00000500000000000000" pitchFamily="2" charset="-122"/>
                  <a:cs typeface="Roboto Light" charset="0"/>
                </a:rPr>
                <a:t>is simply dummy text of the printing and typesetting industry. Lorem Ipsum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  <a:ea typeface="字魂151号-联盟综艺体" panose="00000500000000000000" pitchFamily="2" charset="-122"/>
                <a:cs typeface="Roboto Light" charset="0"/>
              </a:endParaRPr>
            </a:p>
          </p:txBody>
        </p:sp>
        <p:sp>
          <p:nvSpPr>
            <p:cNvPr id="23" name="矩形: 圆角 10"/>
            <p:cNvSpPr/>
            <p:nvPr/>
          </p:nvSpPr>
          <p:spPr>
            <a:xfrm>
              <a:off x="5506341" y="1474396"/>
              <a:ext cx="2208609" cy="664409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字魂151号-联盟综艺体" panose="00000500000000000000" pitchFamily="2" charset="-122"/>
                  <a:ea typeface="字魂151号-联盟综艺体" panose="00000500000000000000" pitchFamily="2" charset="-122"/>
                </a:rPr>
                <a:t>PART 02</a:t>
              </a:r>
              <a:endParaRPr lang="en-US" altLang="zh-CN" sz="3200" dirty="0">
                <a:solidFill>
                  <a:schemeClr val="lt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26056" y="2883067"/>
            <a:ext cx="12996062" cy="3974934"/>
            <a:chOff x="-126056" y="2883067"/>
            <a:chExt cx="12996062" cy="39749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b="19264"/>
            <a:stretch>
              <a:fillRect/>
            </a:stretch>
          </p:blipFill>
          <p:spPr>
            <a:xfrm>
              <a:off x="7753350" y="2883067"/>
              <a:ext cx="5116656" cy="397493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>
              <a:fillRect/>
            </a:stretch>
          </p:blipFill>
          <p:spPr>
            <a:xfrm>
              <a:off x="5411718" y="4707541"/>
              <a:ext cx="3396955" cy="21504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30"/>
            <a:stretch>
              <a:fillRect/>
            </a:stretch>
          </p:blipFill>
          <p:spPr>
            <a:xfrm>
              <a:off x="-126056" y="3029425"/>
              <a:ext cx="4648027" cy="382857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>
              <a:fillRect/>
            </a:stretch>
          </p:blipFill>
          <p:spPr>
            <a:xfrm>
              <a:off x="3558734" y="5139540"/>
              <a:ext cx="2343156" cy="171846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54500" l="70200" r="96700">
                        <a14:foregroundMark x1="76700" y1="6900" x2="81050" y2="12200"/>
                        <a14:foregroundMark x1="81050" y1="12200" x2="93900" y2="15650"/>
                        <a14:foregroundMark x1="93900" y1="15650" x2="88450" y2="8450"/>
                        <a14:foregroundMark x1="88450" y1="8450" x2="78650" y2="6400"/>
                        <a14:foregroundMark x1="78650" y1="6400" x2="73900" y2="11350"/>
                        <a14:foregroundMark x1="73900" y1="11350" x2="69700" y2="20300"/>
                        <a14:foregroundMark x1="69700" y1="20300" x2="77950" y2="18100"/>
                        <a14:foregroundMark x1="77950" y1="18100" x2="75100" y2="25400"/>
                        <a14:foregroundMark x1="75100" y1="25400" x2="75500" y2="52700"/>
                        <a14:foregroundMark x1="75500" y1="52700" x2="84100" y2="53750"/>
                        <a14:foregroundMark x1="84100" y1="53750" x2="76850" y2="49050"/>
                        <a14:foregroundMark x1="76850" y1="49050" x2="89950" y2="52250"/>
                        <a14:foregroundMark x1="89950" y1="52250" x2="72500" y2="46800"/>
                        <a14:foregroundMark x1="72500" y1="46800" x2="71350" y2="48650"/>
                        <a14:foregroundMark x1="71600" y1="39100" x2="70900" y2="45100"/>
                        <a14:foregroundMark x1="70900" y1="45100" x2="78900" y2="11650"/>
                        <a14:foregroundMark x1="78900" y1="11650" x2="85350" y2="49300"/>
                        <a14:foregroundMark x1="85350" y1="49300" x2="80000" y2="53650"/>
                        <a14:foregroundMark x1="80000" y1="53650" x2="79750" y2="54500"/>
                        <a14:foregroundMark x1="70200" y1="43300" x2="70200" y2="4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6" t="3301" r="-1565" b="44225"/>
          <a:stretch>
            <a:fillRect/>
          </a:stretch>
        </p:blipFill>
        <p:spPr>
          <a:xfrm>
            <a:off x="1727175" y="729501"/>
            <a:ext cx="1403132" cy="215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497304" y="1951695"/>
            <a:ext cx="3969356" cy="10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危害度：</a:t>
            </a:r>
            <a:r>
              <a:rPr lang="zh-CN" altLang="en-US" sz="1400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★★★★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☆     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公众喜欢度：</a:t>
            </a:r>
            <a:r>
              <a:rPr lang="zh-CN" altLang="en-US" sz="1400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★★★★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关键词：流浪猫   死猪肉 “红粉” 亚硝酸盐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7031003" y="4204004"/>
            <a:ext cx="2986715" cy="167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烧烤摊挂羊头卖狗肉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你吃的羊肉串真是“羊肉”吗？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廉价火卖 这羊肉串是死猪肉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亚硝酸盐过多 吃肉串也会中毒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发红肉串可能被染有毒“红粉”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497304" y="1353525"/>
            <a:ext cx="186489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lt1"/>
                </a:solidFill>
                <a:latin typeface="+mj-ea"/>
                <a:ea typeface="+mj-ea"/>
              </a:rPr>
              <a:t>烤肉烤串</a:t>
            </a:r>
            <a:endParaRPr lang="zh-CN" altLang="en-US" sz="2400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7031003" y="3662855"/>
            <a:ext cx="186489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lt1"/>
                </a:solidFill>
                <a:latin typeface="+mj-ea"/>
                <a:ea typeface="+mj-ea"/>
              </a:rPr>
              <a:t>罪状揭露</a:t>
            </a:r>
            <a:endParaRPr lang="zh-CN" altLang="en-US" sz="2400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3748" y="123096"/>
            <a:ext cx="2980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02.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街边小吃大揭秘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85" y="436956"/>
            <a:ext cx="3672457" cy="36724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22" y="2676648"/>
            <a:ext cx="3969356" cy="396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240463" y="1997963"/>
            <a:ext cx="4578048" cy="102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危害度：</a:t>
            </a:r>
            <a:r>
              <a:rPr lang="zh-CN" altLang="en-US" sz="1400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★★★★★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公众喜欢度：</a:t>
            </a:r>
            <a:r>
              <a:rPr lang="zh-CN" altLang="en-US" sz="1400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★★★★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关键词：罂粟  地沟油  双氧水  福尔马林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PPA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止疼药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240463" y="4064304"/>
            <a:ext cx="4037837" cy="19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“麻辣烫”验出“罂粟底”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地沟油做麻辣烫双氧水发制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福尔马林保鲜、麻辣烫、火锅依然回收锅底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蔬菜肉食竟靠彩灯增色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用病死鸡熬汤加工麻辣烫、防顾客腹泻掺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PPA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麻辣烫加止疼药”决不是搞笑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240463" y="1399793"/>
            <a:ext cx="186489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麻辣烫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240463" y="3523155"/>
            <a:ext cx="1864896" cy="523220"/>
          </a:xfrm>
          <a:prstGeom prst="roundRect">
            <a:avLst>
              <a:gd name="adj" fmla="val 50000"/>
            </a:avLst>
          </a:prstGeom>
          <a:solidFill>
            <a:srgbClr val="74C3AE"/>
          </a:solidFill>
          <a:ln>
            <a:noFill/>
          </a:ln>
          <a:effectLst>
            <a:outerShdw blurRad="254000" dist="101600" dir="5400000" algn="ctr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lt1"/>
                </a:solidFill>
                <a:latin typeface="+mj-ea"/>
                <a:ea typeface="+mj-ea"/>
              </a:rPr>
              <a:t>罪状揭露</a:t>
            </a:r>
            <a:endParaRPr lang="zh-CN" altLang="en-US" sz="2400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03748" y="123096"/>
            <a:ext cx="2980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02.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街边小吃大揭秘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2" y="1399793"/>
            <a:ext cx="4917700" cy="491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51118" y="1927748"/>
            <a:ext cx="2732245" cy="3541683"/>
            <a:chOff x="1463818" y="2080148"/>
            <a:chExt cx="2732245" cy="3541683"/>
          </a:xfrm>
        </p:grpSpPr>
        <p:sp>
          <p:nvSpPr>
            <p:cNvPr id="44" name="Text Box 3"/>
            <p:cNvSpPr txBox="1">
              <a:spLocks noChangeArrowheads="1"/>
            </p:cNvSpPr>
            <p:nvPr/>
          </p:nvSpPr>
          <p:spPr bwMode="auto">
            <a:xfrm>
              <a:off x="1549810" y="2677638"/>
              <a:ext cx="2646253" cy="102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危害度：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★★☆ 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   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公众喜欢度：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★★★★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☆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关键词：薯粉丸 臭鸡翅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1463818" y="4921126"/>
              <a:ext cx="2270222" cy="700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快餐店辣鸡翅竟是发臭鸡翅制成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549810" y="2080148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炸鸡翅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549810" y="4254633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罪状揭露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15283" y="1927748"/>
            <a:ext cx="2639009" cy="3625339"/>
            <a:chOff x="8427983" y="2080148"/>
            <a:chExt cx="2639009" cy="3625339"/>
          </a:xfrm>
        </p:grpSpPr>
        <p:sp>
          <p:nvSpPr>
            <p:cNvPr id="50" name="Text Box 3"/>
            <p:cNvSpPr txBox="1">
              <a:spLocks noChangeArrowheads="1"/>
            </p:cNvSpPr>
            <p:nvPr/>
          </p:nvSpPr>
          <p:spPr bwMode="auto">
            <a:xfrm>
              <a:off x="8427985" y="2677638"/>
              <a:ext cx="2461587" cy="13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危害度：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  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公众喜欢度：</a:t>
              </a:r>
              <a:r>
                <a:rPr lang="zh-CN" altLang="en-US" sz="1400" dirty="0">
                  <a:solidFill>
                    <a:srgbClr val="FF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★★★★★</a:t>
              </a:r>
              <a:endParaRPr lang="en-US" altLang="zh-CN" sz="1400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关键词：铝超标 敌敌畏 地沟油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2" name="Text Box 3"/>
            <p:cNvSpPr txBox="1">
              <a:spLocks noChangeArrowheads="1"/>
            </p:cNvSpPr>
            <p:nvPr/>
          </p:nvSpPr>
          <p:spPr bwMode="auto">
            <a:xfrm>
              <a:off x="8427983" y="5004782"/>
              <a:ext cx="2639009" cy="700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油条八成铝超标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8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过度摄入铝可能致痴呆症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8434166" y="2080148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油条油饼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8434166" y="4338289"/>
              <a:ext cx="1864896" cy="523220"/>
            </a:xfrm>
            <a:prstGeom prst="roundRect">
              <a:avLst>
                <a:gd name="adj" fmla="val 50000"/>
              </a:avLst>
            </a:prstGeom>
            <a:solidFill>
              <a:srgbClr val="74C3AE"/>
            </a:solidFill>
            <a:ln>
              <a:noFill/>
            </a:ln>
            <a:effectLst>
              <a:outerShdw blurRad="254000" dist="101600" dir="5400000" algn="ctr" rotWithShape="0">
                <a:schemeClr val="accent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罪状揭露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703748" y="123096"/>
            <a:ext cx="2980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02.</a:t>
            </a:r>
            <a:r>
              <a:rPr lang="zh-CN" altLang="en-US" sz="2600" dirty="0">
                <a:solidFill>
                  <a:schemeClr val="bg1"/>
                </a:solidFill>
                <a:latin typeface="字魂151号-联盟综艺体" panose="00000500000000000000" pitchFamily="2" charset="-122"/>
                <a:ea typeface="字魂151号-联盟综艺体" panose="00000500000000000000" pitchFamily="2" charset="-122"/>
              </a:rPr>
              <a:t>街边小吃大揭秘</a:t>
            </a:r>
            <a:endParaRPr lang="zh-CN" altLang="en-US" sz="2600" dirty="0">
              <a:solidFill>
                <a:schemeClr val="bg1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19" y="3224660"/>
            <a:ext cx="3088132" cy="30881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38" y="891970"/>
            <a:ext cx="2980303" cy="2980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000">
        <p15:prstTrans prst="origami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SCORM_RATE_SLIDES" val="1"/>
  <p:tag name="ISPRING_ULTRA_SCORM_COURSE_ID" val="5DAF2E25-EA18-41A1-8480-6F9B328187E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ULTRA_SCORM_SLIDE_COUNT" val="1"/>
  <p:tag name="ISPRING_SCORM_RATE_QUIZZES" val="0"/>
  <p:tag name="ISPRING_SCORM_PASSING_SCORE" val="2.702703"/>
  <p:tag name="ISPRING_PRESENTATION_TITLE" val="2061廉政"/>
  <p:tag name="COMMONDATA" val="eyJoZGlkIjoiNjAxN2ExYTU0MThjZjBiOWU2OTVmZWQzYjdhM2JhMGEifQ=="/>
</p:tagLst>
</file>

<file path=ppt/theme/theme1.xml><?xml version="1.0" encoding="utf-8"?>
<a:theme xmlns:a="http://schemas.openxmlformats.org/drawingml/2006/main" name="Office 主题">
  <a:themeElements>
    <a:clrScheme name="自定义 108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61A036"/>
      </a:accent1>
      <a:accent2>
        <a:srgbClr val="006536"/>
      </a:accent2>
      <a:accent3>
        <a:srgbClr val="61A036"/>
      </a:accent3>
      <a:accent4>
        <a:srgbClr val="006536"/>
      </a:accent4>
      <a:accent5>
        <a:srgbClr val="61A036"/>
      </a:accent5>
      <a:accent6>
        <a:srgbClr val="006536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2894</Words>
  <Application>WPS 演示</Application>
  <PresentationFormat>宽屏</PresentationFormat>
  <Paragraphs>339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HarmonyOS Sans</vt:lpstr>
      <vt:lpstr>字魂151号-联盟综艺体</vt:lpstr>
      <vt:lpstr>HarmonyOS Sans SC</vt:lpstr>
      <vt:lpstr>思源宋体 CN Heavy</vt:lpstr>
      <vt:lpstr>Roboto Light</vt:lpstr>
      <vt:lpstr>思源黑体 CN Medium</vt:lpstr>
      <vt:lpstr>Noto Sans CJK SC</vt:lpstr>
      <vt:lpstr>思源黑体 CN Bold</vt:lpstr>
      <vt:lpstr>书宋-简</vt:lpstr>
      <vt:lpstr>微软雅黑</vt:lpstr>
      <vt:lpstr>FTToken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我可能有点宝</cp:lastModifiedBy>
  <cp:revision>814</cp:revision>
  <dcterms:created xsi:type="dcterms:W3CDTF">2026-05-24T05:01:35Z</dcterms:created>
  <dcterms:modified xsi:type="dcterms:W3CDTF">2026-05-24T05:01:35Z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6E5003E993B801562F86126A3155BEA0_43</vt:lpwstr>
  </property>
  <property fmtid="{D5CDD505-2E9C-101B-9397-08002B2CF9AE}" pid="3" name="KSOProductBuildVer">
    <vt:lpwstr>2052-12.9.0.26278</vt:lpwstr>
  </property>
</Properties>
</file>